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65" r:id="rId4"/>
    <p:sldId id="264" r:id="rId5"/>
    <p:sldId id="256" r:id="rId6"/>
    <p:sldId id="257" r:id="rId7"/>
    <p:sldId id="258" r:id="rId8"/>
    <p:sldId id="281" r:id="rId9"/>
    <p:sldId id="28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885"/>
    <a:srgbClr val="F7CE0A"/>
    <a:srgbClr val="FFCB02"/>
    <a:srgbClr val="3ECAA9"/>
    <a:srgbClr val="D0F3FF"/>
    <a:srgbClr val="839094"/>
    <a:srgbClr val="A3E7FF"/>
    <a:srgbClr val="E4D8F2"/>
    <a:srgbClr val="FD7BEE"/>
    <a:srgbClr val="F99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8" autoAdjust="0"/>
    <p:restoredTop sz="94660"/>
  </p:normalViewPr>
  <p:slideViewPr>
    <p:cSldViewPr snapToGrid="0">
      <p:cViewPr varScale="1">
        <p:scale>
          <a:sx n="60" d="100"/>
          <a:sy n="60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7EFA3-0C61-45ED-A3F9-958E35B6F9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CAC5A-4F51-463E-BC2E-763BBE53303A}">
      <dgm:prSet/>
      <dgm:spPr>
        <a:solidFill>
          <a:srgbClr val="F7CE0A"/>
        </a:solidFill>
      </dgm:spPr>
      <dgm:t>
        <a:bodyPr/>
        <a:lstStyle/>
        <a:p>
          <a:r>
            <a:rPr lang="it-IT" dirty="0"/>
            <a:t>Ricorda di prenotare per tempo le lezioni su </a:t>
          </a:r>
          <a:r>
            <a:rPr lang="it-IT" dirty="0" err="1"/>
            <a:t>Goin</a:t>
          </a:r>
          <a:r>
            <a:rPr lang="it-IT" dirty="0"/>
            <a:t> -</a:t>
          </a:r>
          <a:r>
            <a:rPr lang="it-IT" dirty="0" err="1"/>
            <a:t>Student</a:t>
          </a:r>
          <a:endParaRPr lang="en-US" dirty="0"/>
        </a:p>
      </dgm:t>
    </dgm:pt>
    <dgm:pt modelId="{61BA3592-4E95-4FE3-B5AD-1ABA2A771DF7}" type="parTrans" cxnId="{E563AFDE-FA9A-4D80-BC74-A6C4C32E4AB0}">
      <dgm:prSet/>
      <dgm:spPr/>
      <dgm:t>
        <a:bodyPr/>
        <a:lstStyle/>
        <a:p>
          <a:endParaRPr lang="en-US"/>
        </a:p>
      </dgm:t>
    </dgm:pt>
    <dgm:pt modelId="{3399DC8E-6001-483B-8B6C-D4FFB88BE796}" type="sibTrans" cxnId="{E563AFDE-FA9A-4D80-BC74-A6C4C32E4AB0}">
      <dgm:prSet/>
      <dgm:spPr/>
      <dgm:t>
        <a:bodyPr/>
        <a:lstStyle/>
        <a:p>
          <a:endParaRPr lang="en-US"/>
        </a:p>
      </dgm:t>
    </dgm:pt>
    <dgm:pt modelId="{7C34CDC2-39B9-45C8-B926-033285EDFFBA}">
      <dgm:prSet/>
      <dgm:spPr>
        <a:solidFill>
          <a:srgbClr val="00B0F0"/>
        </a:solidFill>
      </dgm:spPr>
      <dgm:t>
        <a:bodyPr/>
        <a:lstStyle/>
        <a:p>
          <a:r>
            <a:rPr lang="it-IT"/>
            <a:t>Porta con te il Green Pass o equivalente</a:t>
          </a:r>
          <a:endParaRPr lang="en-US"/>
        </a:p>
      </dgm:t>
    </dgm:pt>
    <dgm:pt modelId="{EA7CFA47-42F9-4BDE-AC44-C5FEF1C973E5}" type="parTrans" cxnId="{2F398CC5-8C02-406A-9059-36FDE53CB592}">
      <dgm:prSet/>
      <dgm:spPr/>
      <dgm:t>
        <a:bodyPr/>
        <a:lstStyle/>
        <a:p>
          <a:endParaRPr lang="en-US"/>
        </a:p>
      </dgm:t>
    </dgm:pt>
    <dgm:pt modelId="{DCAD28AC-B47B-4F66-9550-B5D9EBA77C74}" type="sibTrans" cxnId="{2F398CC5-8C02-406A-9059-36FDE53CB592}">
      <dgm:prSet/>
      <dgm:spPr/>
      <dgm:t>
        <a:bodyPr/>
        <a:lstStyle/>
        <a:p>
          <a:endParaRPr lang="en-US"/>
        </a:p>
      </dgm:t>
    </dgm:pt>
    <dgm:pt modelId="{73F8CB88-64DA-467D-ABD8-0389895CD2AD}">
      <dgm:prSet/>
      <dgm:spPr/>
      <dgm:t>
        <a:bodyPr/>
        <a:lstStyle/>
        <a:p>
          <a:r>
            <a:rPr lang="it-IT"/>
            <a:t>Stampa o scarica il QR code con la prenotazione</a:t>
          </a:r>
          <a:endParaRPr lang="en-US"/>
        </a:p>
      </dgm:t>
    </dgm:pt>
    <dgm:pt modelId="{05D82E4D-30DF-4DDC-A3B1-24F46057B9AB}" type="parTrans" cxnId="{7BD8EF53-EB56-4140-AC28-86854FC0C281}">
      <dgm:prSet/>
      <dgm:spPr/>
      <dgm:t>
        <a:bodyPr/>
        <a:lstStyle/>
        <a:p>
          <a:endParaRPr lang="en-US"/>
        </a:p>
      </dgm:t>
    </dgm:pt>
    <dgm:pt modelId="{AB4DF16B-5EE7-427C-8D8B-81BD83BE1417}" type="sibTrans" cxnId="{7BD8EF53-EB56-4140-AC28-86854FC0C281}">
      <dgm:prSet/>
      <dgm:spPr/>
      <dgm:t>
        <a:bodyPr/>
        <a:lstStyle/>
        <a:p>
          <a:endParaRPr lang="en-US"/>
        </a:p>
      </dgm:t>
    </dgm:pt>
    <dgm:pt modelId="{B74BAF68-08D2-4451-A2A3-B3B5C2C0EF1F}">
      <dgm:prSet/>
      <dgm:spPr>
        <a:solidFill>
          <a:srgbClr val="2C2885">
            <a:alpha val="96863"/>
          </a:srgbClr>
        </a:solidFill>
      </dgm:spPr>
      <dgm:t>
        <a:bodyPr/>
        <a:lstStyle/>
        <a:p>
          <a:r>
            <a:rPr lang="it-IT" dirty="0"/>
            <a:t>Indossa sempre la mascherina negli edifici universitari</a:t>
          </a:r>
          <a:endParaRPr lang="en-US" dirty="0"/>
        </a:p>
      </dgm:t>
    </dgm:pt>
    <dgm:pt modelId="{4AF59619-20FB-4E57-BA02-36AEA27639E7}" type="parTrans" cxnId="{307A8B55-D127-44BE-9852-2E96DE5F883B}">
      <dgm:prSet/>
      <dgm:spPr/>
      <dgm:t>
        <a:bodyPr/>
        <a:lstStyle/>
        <a:p>
          <a:endParaRPr lang="en-US"/>
        </a:p>
      </dgm:t>
    </dgm:pt>
    <dgm:pt modelId="{AABAD2A7-A51F-4295-AEA0-F64642900F26}" type="sibTrans" cxnId="{307A8B55-D127-44BE-9852-2E96DE5F883B}">
      <dgm:prSet/>
      <dgm:spPr/>
      <dgm:t>
        <a:bodyPr/>
        <a:lstStyle/>
        <a:p>
          <a:endParaRPr lang="en-US"/>
        </a:p>
      </dgm:t>
    </dgm:pt>
    <dgm:pt modelId="{C5CDD5F0-2C27-425E-AD46-977FBDF86636}" type="pres">
      <dgm:prSet presAssocID="{82E7EFA3-0C61-45ED-A3F9-958E35B6F986}" presName="linear" presStyleCnt="0">
        <dgm:presLayoutVars>
          <dgm:animLvl val="lvl"/>
          <dgm:resizeHandles val="exact"/>
        </dgm:presLayoutVars>
      </dgm:prSet>
      <dgm:spPr/>
    </dgm:pt>
    <dgm:pt modelId="{6AA34348-C17C-416A-A8B5-F5A2144603CC}" type="pres">
      <dgm:prSet presAssocID="{00ACAC5A-4F51-463E-BC2E-763BBE5330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BB12D0-8ABC-4005-948B-7AF740B38239}" type="pres">
      <dgm:prSet presAssocID="{3399DC8E-6001-483B-8B6C-D4FFB88BE796}" presName="spacer" presStyleCnt="0"/>
      <dgm:spPr/>
    </dgm:pt>
    <dgm:pt modelId="{A7EB6EBB-B2CA-46CB-BC52-150E4E8048C4}" type="pres">
      <dgm:prSet presAssocID="{7C34CDC2-39B9-45C8-B926-033285EDFF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201BFD-B0FF-42D6-8156-3CF1F1CC274B}" type="pres">
      <dgm:prSet presAssocID="{DCAD28AC-B47B-4F66-9550-B5D9EBA77C74}" presName="spacer" presStyleCnt="0"/>
      <dgm:spPr/>
    </dgm:pt>
    <dgm:pt modelId="{FAC5EACB-F351-4BA8-B281-0942C47958B5}" type="pres">
      <dgm:prSet presAssocID="{73F8CB88-64DA-467D-ABD8-0389895CD2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8B2DCA-1637-4F7C-8721-37457087BC8E}" type="pres">
      <dgm:prSet presAssocID="{AB4DF16B-5EE7-427C-8D8B-81BD83BE1417}" presName="spacer" presStyleCnt="0"/>
      <dgm:spPr/>
    </dgm:pt>
    <dgm:pt modelId="{6AD3631D-6A91-44EA-8ACF-7926C95C612D}" type="pres">
      <dgm:prSet presAssocID="{B74BAF68-08D2-4451-A2A3-B3B5C2C0EF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CCBE61C-FB3C-4A92-BEDA-D37E522135E7}" type="presOf" srcId="{00ACAC5A-4F51-463E-BC2E-763BBE53303A}" destId="{6AA34348-C17C-416A-A8B5-F5A2144603CC}" srcOrd="0" destOrd="0" presId="urn:microsoft.com/office/officeart/2005/8/layout/vList2"/>
    <dgm:cxn modelId="{10B4316D-A7FF-497B-BEE0-FB8DBD5969A5}" type="presOf" srcId="{7C34CDC2-39B9-45C8-B926-033285EDFFBA}" destId="{A7EB6EBB-B2CA-46CB-BC52-150E4E8048C4}" srcOrd="0" destOrd="0" presId="urn:microsoft.com/office/officeart/2005/8/layout/vList2"/>
    <dgm:cxn modelId="{7BD8EF53-EB56-4140-AC28-86854FC0C281}" srcId="{82E7EFA3-0C61-45ED-A3F9-958E35B6F986}" destId="{73F8CB88-64DA-467D-ABD8-0389895CD2AD}" srcOrd="2" destOrd="0" parTransId="{05D82E4D-30DF-4DDC-A3B1-24F46057B9AB}" sibTransId="{AB4DF16B-5EE7-427C-8D8B-81BD83BE1417}"/>
    <dgm:cxn modelId="{307A8B55-D127-44BE-9852-2E96DE5F883B}" srcId="{82E7EFA3-0C61-45ED-A3F9-958E35B6F986}" destId="{B74BAF68-08D2-4451-A2A3-B3B5C2C0EF1F}" srcOrd="3" destOrd="0" parTransId="{4AF59619-20FB-4E57-BA02-36AEA27639E7}" sibTransId="{AABAD2A7-A51F-4295-AEA0-F64642900F26}"/>
    <dgm:cxn modelId="{2B2CE57F-912B-45B3-A12A-C1CCFD6E6320}" type="presOf" srcId="{73F8CB88-64DA-467D-ABD8-0389895CD2AD}" destId="{FAC5EACB-F351-4BA8-B281-0942C47958B5}" srcOrd="0" destOrd="0" presId="urn:microsoft.com/office/officeart/2005/8/layout/vList2"/>
    <dgm:cxn modelId="{3A83A39E-B975-42E6-8996-1A88F3135E27}" type="presOf" srcId="{B74BAF68-08D2-4451-A2A3-B3B5C2C0EF1F}" destId="{6AD3631D-6A91-44EA-8ACF-7926C95C612D}" srcOrd="0" destOrd="0" presId="urn:microsoft.com/office/officeart/2005/8/layout/vList2"/>
    <dgm:cxn modelId="{058016A6-DD17-4569-A0A8-2037DBEE6402}" type="presOf" srcId="{82E7EFA3-0C61-45ED-A3F9-958E35B6F986}" destId="{C5CDD5F0-2C27-425E-AD46-977FBDF86636}" srcOrd="0" destOrd="0" presId="urn:microsoft.com/office/officeart/2005/8/layout/vList2"/>
    <dgm:cxn modelId="{2F398CC5-8C02-406A-9059-36FDE53CB592}" srcId="{82E7EFA3-0C61-45ED-A3F9-958E35B6F986}" destId="{7C34CDC2-39B9-45C8-B926-033285EDFFBA}" srcOrd="1" destOrd="0" parTransId="{EA7CFA47-42F9-4BDE-AC44-C5FEF1C973E5}" sibTransId="{DCAD28AC-B47B-4F66-9550-B5D9EBA77C74}"/>
    <dgm:cxn modelId="{E563AFDE-FA9A-4D80-BC74-A6C4C32E4AB0}" srcId="{82E7EFA3-0C61-45ED-A3F9-958E35B6F986}" destId="{00ACAC5A-4F51-463E-BC2E-763BBE53303A}" srcOrd="0" destOrd="0" parTransId="{61BA3592-4E95-4FE3-B5AD-1ABA2A771DF7}" sibTransId="{3399DC8E-6001-483B-8B6C-D4FFB88BE796}"/>
    <dgm:cxn modelId="{E8EA4C8C-863C-4A3E-8302-1EF38A6EC46A}" type="presParOf" srcId="{C5CDD5F0-2C27-425E-AD46-977FBDF86636}" destId="{6AA34348-C17C-416A-A8B5-F5A2144603CC}" srcOrd="0" destOrd="0" presId="urn:microsoft.com/office/officeart/2005/8/layout/vList2"/>
    <dgm:cxn modelId="{88FE7C9B-3E41-451F-85F9-429C51620DC0}" type="presParOf" srcId="{C5CDD5F0-2C27-425E-AD46-977FBDF86636}" destId="{35BB12D0-8ABC-4005-948B-7AF740B38239}" srcOrd="1" destOrd="0" presId="urn:microsoft.com/office/officeart/2005/8/layout/vList2"/>
    <dgm:cxn modelId="{24AAD60A-7EA7-4791-9B65-0F16F21A866B}" type="presParOf" srcId="{C5CDD5F0-2C27-425E-AD46-977FBDF86636}" destId="{A7EB6EBB-B2CA-46CB-BC52-150E4E8048C4}" srcOrd="2" destOrd="0" presId="urn:microsoft.com/office/officeart/2005/8/layout/vList2"/>
    <dgm:cxn modelId="{58D0D17F-ADE4-4979-AE49-6BAABF5C2695}" type="presParOf" srcId="{C5CDD5F0-2C27-425E-AD46-977FBDF86636}" destId="{74201BFD-B0FF-42D6-8156-3CF1F1CC274B}" srcOrd="3" destOrd="0" presId="urn:microsoft.com/office/officeart/2005/8/layout/vList2"/>
    <dgm:cxn modelId="{B653E868-CC22-46BF-A3C1-387F8D038BEF}" type="presParOf" srcId="{C5CDD5F0-2C27-425E-AD46-977FBDF86636}" destId="{FAC5EACB-F351-4BA8-B281-0942C47958B5}" srcOrd="4" destOrd="0" presId="urn:microsoft.com/office/officeart/2005/8/layout/vList2"/>
    <dgm:cxn modelId="{577B0609-95E2-47A4-BB18-5FE1979249A1}" type="presParOf" srcId="{C5CDD5F0-2C27-425E-AD46-977FBDF86636}" destId="{218B2DCA-1637-4F7C-8721-37457087BC8E}" srcOrd="5" destOrd="0" presId="urn:microsoft.com/office/officeart/2005/8/layout/vList2"/>
    <dgm:cxn modelId="{181F0744-829B-43BE-9EF4-2F87E8672A15}" type="presParOf" srcId="{C5CDD5F0-2C27-425E-AD46-977FBDF86636}" destId="{6AD3631D-6A91-44EA-8ACF-7926C95C61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34348-C17C-416A-A8B5-F5A2144603CC}">
      <dsp:nvSpPr>
        <dsp:cNvPr id="0" name=""/>
        <dsp:cNvSpPr/>
      </dsp:nvSpPr>
      <dsp:spPr>
        <a:xfrm>
          <a:off x="0" y="450099"/>
          <a:ext cx="10515600" cy="791505"/>
        </a:xfrm>
        <a:prstGeom prst="roundRect">
          <a:avLst/>
        </a:prstGeom>
        <a:solidFill>
          <a:srgbClr val="F7CE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Ricorda di prenotare per tempo le lezioni su </a:t>
          </a:r>
          <a:r>
            <a:rPr lang="it-IT" sz="3300" kern="1200" dirty="0" err="1"/>
            <a:t>Goin</a:t>
          </a:r>
          <a:r>
            <a:rPr lang="it-IT" sz="3300" kern="1200" dirty="0"/>
            <a:t> -</a:t>
          </a:r>
          <a:r>
            <a:rPr lang="it-IT" sz="3300" kern="1200" dirty="0" err="1"/>
            <a:t>Student</a:t>
          </a:r>
          <a:endParaRPr lang="en-US" sz="3300" kern="1200" dirty="0"/>
        </a:p>
      </dsp:txBody>
      <dsp:txXfrm>
        <a:off x="38638" y="488737"/>
        <a:ext cx="10438324" cy="714229"/>
      </dsp:txXfrm>
    </dsp:sp>
    <dsp:sp modelId="{A7EB6EBB-B2CA-46CB-BC52-150E4E8048C4}">
      <dsp:nvSpPr>
        <dsp:cNvPr id="0" name=""/>
        <dsp:cNvSpPr/>
      </dsp:nvSpPr>
      <dsp:spPr>
        <a:xfrm>
          <a:off x="0" y="1336644"/>
          <a:ext cx="10515600" cy="79150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Porta con te il Green Pass o equivalente</a:t>
          </a:r>
          <a:endParaRPr lang="en-US" sz="3300" kern="1200"/>
        </a:p>
      </dsp:txBody>
      <dsp:txXfrm>
        <a:off x="38638" y="1375282"/>
        <a:ext cx="10438324" cy="714229"/>
      </dsp:txXfrm>
    </dsp:sp>
    <dsp:sp modelId="{FAC5EACB-F351-4BA8-B281-0942C47958B5}">
      <dsp:nvSpPr>
        <dsp:cNvPr id="0" name=""/>
        <dsp:cNvSpPr/>
      </dsp:nvSpPr>
      <dsp:spPr>
        <a:xfrm>
          <a:off x="0" y="2223189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Stampa o scarica il QR code con la prenotazione</a:t>
          </a:r>
          <a:endParaRPr lang="en-US" sz="3300" kern="1200"/>
        </a:p>
      </dsp:txBody>
      <dsp:txXfrm>
        <a:off x="38638" y="2261827"/>
        <a:ext cx="10438324" cy="714229"/>
      </dsp:txXfrm>
    </dsp:sp>
    <dsp:sp modelId="{6AD3631D-6A91-44EA-8ACF-7926C95C612D}">
      <dsp:nvSpPr>
        <dsp:cNvPr id="0" name=""/>
        <dsp:cNvSpPr/>
      </dsp:nvSpPr>
      <dsp:spPr>
        <a:xfrm>
          <a:off x="0" y="3109734"/>
          <a:ext cx="10515600" cy="791505"/>
        </a:xfrm>
        <a:prstGeom prst="roundRect">
          <a:avLst/>
        </a:prstGeom>
        <a:solidFill>
          <a:srgbClr val="2C2885">
            <a:alpha val="9686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 dirty="0"/>
            <a:t>Indossa sempre la mascherina negli edifici universitari</a:t>
          </a:r>
          <a:endParaRPr lang="en-US" sz="3300" kern="1200" dirty="0"/>
        </a:p>
      </dsp:txBody>
      <dsp:txXfrm>
        <a:off x="38638" y="3148372"/>
        <a:ext cx="104383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37303A-5AD5-4E31-8223-1E7364AE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A6105D-5253-46BB-B683-3127D3B5C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6E2300-9B4F-4917-96DC-6C04690F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6F1F43-C6E2-42F3-83DB-314F3610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33BEC-7D99-49A8-8795-AC39FCD2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88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30889-E5F5-4354-A080-62C98C38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920421-3EC2-4E78-9E4A-1A2A99659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EE6E7F-353A-4E1B-8FD7-20249F34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D2FEDA-AD9D-4C4C-A078-18EFAB7D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E97FD-C04A-4292-BA63-2F8A6390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91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881654-CDB7-466A-B416-15283477E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68D4C7-D297-4AE6-8A11-7A055B6EC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566D2-0D1B-4229-96CF-151849DD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70F7AC-5A2D-471C-8AB1-03269CDD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6E981-29B2-4EB7-A571-A1518449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85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AF705-024F-4C88-9690-EFFC6DBD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88734E-ED99-482B-8824-C75D78C9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F9D4B-75B0-43BB-864E-39246898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A15673-BAEF-4BF5-B38E-DBC15737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89C4B4-A5F8-40AF-9B0D-60DCD901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5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10039-C790-4FD1-826E-197E86FF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1C3120-B825-414B-8276-B338391D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088C25-2087-490A-8DF0-FC35E752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4AAC2C-5BE6-4E74-9874-C033D042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556886-2E9E-40DF-91F2-FC79EC0D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0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38370-12E9-4AF1-BDF6-720232AE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4B60F7-402F-4352-A75E-3EC9C8C2D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56B038-BD05-4841-A904-0CFACCC00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CB5434-9925-4CCB-8ED5-ED76D302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334F6F-56FF-401B-B3B3-587349C8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02FD7A-6419-4FA2-A477-EA358F3C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90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1C02E-E884-4346-82F9-05BCDA57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F85FDA-4DC3-4A2E-A08B-C09EDF480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7BAED4-069E-4061-BC99-C3AB492F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5CEC92-712B-4AC7-AE63-3CCA8258B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D859D9-A60C-4DE8-828A-1E0485F02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A85E82-B410-4919-9D3B-0765F247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88053-8AE5-4E04-AA36-2DB634E7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192AE-D860-451F-9FA4-87684178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28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37F65-4205-4FB9-9C4B-5C62AEA8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F0E02E-C0B5-4FE2-89FD-C9B97126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8A4B34-0692-4189-A7B3-15E5DBF4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C00E6C-7740-4027-A959-9A57651C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1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26A528-7F48-4BE9-94DB-B43AB7A1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9671FD-C8D5-4E9B-8306-DBB82119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E95CD3-344B-4B65-8923-B249D2D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58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DD1DF-91DE-47DB-8C69-3E926424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B6316-1D96-44CC-8A82-6175492C2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078DFA-3F4E-470E-91C0-3BE479CBB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4CCDC3-DD38-41F7-9B2B-E83920B7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1E75A2-DB9B-4F77-9FA2-4D04A67B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5DC47-A2AA-4166-9491-7BA558E3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76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DF223-D1F3-426E-9CAC-BDB25793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F73EBA-1745-43AA-990E-3C3789997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CF64B5-F6F7-447A-AA68-88835641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3840A5-4421-4792-B4FD-470A3431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FEBA08-16BD-46B7-AE00-D842FE8B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D25178-E1A1-4164-BE4B-5E4D7DB4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9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8E3DE2-5665-4053-A9DA-28B65779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8C5FCB-AA30-42FA-8C48-52919C5B8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0CBC3E-ACFE-41E6-830D-7AA98D167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78F2-D77C-4BFD-A9A4-213C6F4785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6BD367-E8DC-4D58-B1B8-CCE08EC0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65F178-690B-4D81-AB65-5DCBC8302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295E-2AF6-4611-90B7-872DA70AC8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27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docenti.unina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softwaresso.unina.it/teams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oinstudent.unina.i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E24B66D-2DAD-694B-9019-F8D2C9D8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A937684C-E97F-46C5-9453-EC82F5C90239}"/>
              </a:ext>
            </a:extLst>
          </p:cNvPr>
          <p:cNvCxnSpPr/>
          <p:nvPr/>
        </p:nvCxnSpPr>
        <p:spPr>
          <a:xfrm>
            <a:off x="2854784" y="5604388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6613B1DF-8811-4D91-BE53-34A64C67D087}"/>
              </a:ext>
            </a:extLst>
          </p:cNvPr>
          <p:cNvSpPr/>
          <p:nvPr/>
        </p:nvSpPr>
        <p:spPr>
          <a:xfrm>
            <a:off x="1792902" y="5024660"/>
            <a:ext cx="8455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it-IT" sz="2400" b="1" dirty="0">
                <a:solidFill>
                  <a:srgbClr val="555555"/>
                </a:solidFill>
              </a:rPr>
              <a:t> </a:t>
            </a:r>
            <a:r>
              <a:rPr lang="it-IT" sz="2400" b="1" dirty="0">
                <a:solidFill>
                  <a:srgbClr val="2C2885"/>
                </a:solidFill>
              </a:rPr>
              <a:t>Anno Accademico 2021/2022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C1256B-357B-4DBA-A827-DD7772F4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5722452"/>
            <a:ext cx="3467100" cy="1151497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A16D03B-5124-494C-ACC8-07C0F9C9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11" y="284471"/>
            <a:ext cx="7425377" cy="359305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C596981-75D7-44E9-876E-97B72E56096B}"/>
              </a:ext>
            </a:extLst>
          </p:cNvPr>
          <p:cNvSpPr/>
          <p:nvPr/>
        </p:nvSpPr>
        <p:spPr>
          <a:xfrm>
            <a:off x="1724676" y="4214099"/>
            <a:ext cx="8455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it-IT" sz="2400" b="1" dirty="0">
                <a:solidFill>
                  <a:srgbClr val="555555"/>
                </a:solidFill>
              </a:rPr>
              <a:t> </a:t>
            </a:r>
            <a:r>
              <a:rPr lang="it-IT" sz="2400" b="1" dirty="0">
                <a:solidFill>
                  <a:srgbClr val="2C2885"/>
                </a:solidFill>
              </a:rPr>
              <a:t>Istruzioni didattica in presenza</a:t>
            </a:r>
          </a:p>
        </p:txBody>
      </p:sp>
    </p:spTree>
    <p:extLst>
      <p:ext uri="{BB962C8B-B14F-4D97-AF65-F5344CB8AC3E}">
        <p14:creationId xmlns:p14="http://schemas.microsoft.com/office/powerpoint/2010/main" val="148234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DBA2112-800D-F44E-8080-11A8D6533CB5}"/>
              </a:ext>
            </a:extLst>
          </p:cNvPr>
          <p:cNvSpPr txBox="1">
            <a:spLocks/>
          </p:cNvSpPr>
          <p:nvPr/>
        </p:nvSpPr>
        <p:spPr>
          <a:xfrm>
            <a:off x="2053460" y="127081"/>
            <a:ext cx="7934634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Organizzazione didattica </a:t>
            </a:r>
            <a:r>
              <a:rPr lang="it-IT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a.a</a:t>
            </a:r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2021/2022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EF7AD5E-C5E2-364A-852F-2584D86B6632}"/>
              </a:ext>
            </a:extLst>
          </p:cNvPr>
          <p:cNvSpPr/>
          <p:nvPr/>
        </p:nvSpPr>
        <p:spPr>
          <a:xfrm>
            <a:off x="0" y="1288778"/>
            <a:ext cx="12191999" cy="369332"/>
          </a:xfrm>
          <a:prstGeom prst="rect">
            <a:avLst/>
          </a:prstGeom>
          <a:solidFill>
            <a:srgbClr val="FFCB02">
              <a:alpha val="45000"/>
            </a:srgb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b="1" dirty="0">
                <a:solidFill>
                  <a:srgbClr val="555555"/>
                </a:solidFill>
              </a:rPr>
              <a:t>Accesso alle strutture ed erogazione dei Corsi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E24B66D-2DAD-694B-9019-F8D2C9D8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5ECBAEB-5D55-E443-AFF8-9F4C939F7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0" y="0"/>
            <a:ext cx="1727200" cy="11684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28A9243-284B-48AA-B5ED-2FB56AA5AA42}"/>
              </a:ext>
            </a:extLst>
          </p:cNvPr>
          <p:cNvSpPr/>
          <p:nvPr/>
        </p:nvSpPr>
        <p:spPr>
          <a:xfrm>
            <a:off x="466647" y="2742513"/>
            <a:ext cx="11108267" cy="646331"/>
          </a:xfrm>
          <a:prstGeom prst="rect">
            <a:avLst/>
          </a:prstGeom>
          <a:solidFill>
            <a:srgbClr val="A3E7FF">
              <a:alpha val="51000"/>
            </a:srgb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dirty="0">
                <a:solidFill>
                  <a:srgbClr val="2C2885"/>
                </a:solidFill>
              </a:rPr>
              <a:t>Le lezioni di tutti i Corsi erogati dai Corsi di Studi dei Collegi della Scuola Politecnica e delle Scienze di Base saranno tenuti in </a:t>
            </a:r>
            <a:r>
              <a:rPr lang="it-IT" b="1" dirty="0">
                <a:solidFill>
                  <a:srgbClr val="2C2885"/>
                </a:solidFill>
              </a:rPr>
              <a:t>presenza</a:t>
            </a:r>
            <a:r>
              <a:rPr lang="it-IT" dirty="0">
                <a:solidFill>
                  <a:srgbClr val="2C2885"/>
                </a:solidFill>
              </a:rPr>
              <a:t> dalle aule/laboratori o comunque dai locali delle sedi dei Corsi di Studi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A497953-21B6-4300-9995-5FE7862E0E76}"/>
              </a:ext>
            </a:extLst>
          </p:cNvPr>
          <p:cNvSpPr/>
          <p:nvPr/>
        </p:nvSpPr>
        <p:spPr>
          <a:xfrm>
            <a:off x="466644" y="5479069"/>
            <a:ext cx="11108267" cy="646331"/>
          </a:xfrm>
          <a:prstGeom prst="rect">
            <a:avLst/>
          </a:prstGeom>
          <a:solidFill>
            <a:srgbClr val="D0F3FF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dirty="0">
                <a:solidFill>
                  <a:srgbClr val="2C2885"/>
                </a:solidFill>
              </a:rPr>
              <a:t>All’interno delle strutture dell’Università di Napoli Federico II è d’obbligo l’utilizzo di </a:t>
            </a:r>
            <a:r>
              <a:rPr lang="it-IT" b="1" dirty="0">
                <a:solidFill>
                  <a:srgbClr val="2C2885"/>
                </a:solidFill>
              </a:rPr>
              <a:t>mascherine</a:t>
            </a:r>
            <a:r>
              <a:rPr lang="it-IT" dirty="0">
                <a:solidFill>
                  <a:srgbClr val="2C2885"/>
                </a:solidFill>
              </a:rPr>
              <a:t>, almeno chirurgiche, correttamente indossate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DF91DAE-CCEA-4403-B6A3-29F21FAD1A4E}"/>
              </a:ext>
            </a:extLst>
          </p:cNvPr>
          <p:cNvSpPr/>
          <p:nvPr/>
        </p:nvSpPr>
        <p:spPr>
          <a:xfrm>
            <a:off x="466646" y="3496313"/>
            <a:ext cx="11108267" cy="369332"/>
          </a:xfrm>
          <a:prstGeom prst="rect">
            <a:avLst/>
          </a:prstGeom>
          <a:solidFill>
            <a:srgbClr val="D0F3FF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dirty="0">
                <a:solidFill>
                  <a:srgbClr val="2C2885"/>
                </a:solidFill>
              </a:rPr>
              <a:t>Al fine di garantire il distanziamento fisico di un metro, le aule/laboratori saranno utilizzati a </a:t>
            </a:r>
            <a:r>
              <a:rPr lang="it-IT" b="1" dirty="0">
                <a:solidFill>
                  <a:srgbClr val="2C2885"/>
                </a:solidFill>
              </a:rPr>
              <a:t>capienza ridotta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ED36361-F06E-4346-A764-B2F9ED9101CA}"/>
              </a:ext>
            </a:extLst>
          </p:cNvPr>
          <p:cNvSpPr/>
          <p:nvPr/>
        </p:nvSpPr>
        <p:spPr>
          <a:xfrm>
            <a:off x="466645" y="4716706"/>
            <a:ext cx="11108267" cy="646331"/>
          </a:xfrm>
          <a:prstGeom prst="rect">
            <a:avLst/>
          </a:prstGeom>
          <a:solidFill>
            <a:srgbClr val="D0F3FF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dirty="0">
                <a:solidFill>
                  <a:srgbClr val="2C2885"/>
                </a:solidFill>
              </a:rPr>
              <a:t>Le lezioni saranno trasmesse anche  in via telematica attraverso la piattaforma </a:t>
            </a:r>
            <a:r>
              <a:rPr lang="it-IT" b="1" dirty="0">
                <a:solidFill>
                  <a:srgbClr val="2C2885"/>
                </a:solidFill>
              </a:rPr>
              <a:t>MS-Teams</a:t>
            </a:r>
            <a:r>
              <a:rPr lang="it-IT" dirty="0">
                <a:solidFill>
                  <a:srgbClr val="2C2885"/>
                </a:solidFill>
              </a:rPr>
              <a:t> per garantire la fruibilità delle stesse all’intera platea, indipendentemente dall’esito della prenotazione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23C97E8-C390-48D3-93D9-ADF6E272C131}"/>
              </a:ext>
            </a:extLst>
          </p:cNvPr>
          <p:cNvSpPr/>
          <p:nvPr/>
        </p:nvSpPr>
        <p:spPr>
          <a:xfrm>
            <a:off x="466648" y="1732786"/>
            <a:ext cx="11108267" cy="923330"/>
          </a:xfrm>
          <a:prstGeom prst="rect">
            <a:avLst/>
          </a:prstGeom>
          <a:solidFill>
            <a:srgbClr val="A3E7FF">
              <a:alpha val="39000"/>
            </a:srgb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dirty="0">
                <a:solidFill>
                  <a:srgbClr val="2C2885"/>
                </a:solidFill>
              </a:rPr>
              <a:t>L’accesso degli Studenti alle strutture dell’Università di Napoli Federico II richiede, obbligatoriamente, il possesso di una delle </a:t>
            </a:r>
            <a:r>
              <a:rPr lang="it-IT" b="1" dirty="0">
                <a:solidFill>
                  <a:srgbClr val="2C2885"/>
                </a:solidFill>
              </a:rPr>
              <a:t>Certificazioni verdi COVID-19 – Green Pass </a:t>
            </a:r>
            <a:r>
              <a:rPr lang="it-IT" dirty="0">
                <a:solidFill>
                  <a:srgbClr val="2C2885"/>
                </a:solidFill>
              </a:rPr>
              <a:t>o di certificazione di esenzione rilasciata dalle competenti Autorità sanitarie (Circolare ministeriale n. 35309 del 4 agosto 2021)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E140733-D381-4387-A9C0-26BCA78D594E}"/>
              </a:ext>
            </a:extLst>
          </p:cNvPr>
          <p:cNvSpPr/>
          <p:nvPr/>
        </p:nvSpPr>
        <p:spPr>
          <a:xfrm>
            <a:off x="466642" y="3973372"/>
            <a:ext cx="11108267" cy="646331"/>
          </a:xfrm>
          <a:prstGeom prst="rect">
            <a:avLst/>
          </a:prstGeom>
          <a:solidFill>
            <a:srgbClr val="D0F3FF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it-IT" dirty="0">
                <a:solidFill>
                  <a:srgbClr val="2C2885"/>
                </a:solidFill>
              </a:rPr>
              <a:t>Il sistema di prenotazione </a:t>
            </a:r>
            <a:r>
              <a:rPr lang="it-IT" b="1" dirty="0" err="1">
                <a:solidFill>
                  <a:srgbClr val="2C2885"/>
                </a:solidFill>
              </a:rPr>
              <a:t>GoIn</a:t>
            </a:r>
            <a:r>
              <a:rPr lang="it-IT" b="1" dirty="0">
                <a:solidFill>
                  <a:srgbClr val="2C2885"/>
                </a:solidFill>
              </a:rPr>
              <a:t> </a:t>
            </a:r>
            <a:r>
              <a:rPr lang="it-IT" b="1" dirty="0" err="1">
                <a:solidFill>
                  <a:srgbClr val="2C2885"/>
                </a:solidFill>
              </a:rPr>
              <a:t>Student</a:t>
            </a:r>
            <a:r>
              <a:rPr lang="it-IT" b="1" dirty="0">
                <a:solidFill>
                  <a:srgbClr val="2C2885"/>
                </a:solidFill>
              </a:rPr>
              <a:t> </a:t>
            </a:r>
            <a:r>
              <a:rPr lang="it-IT" dirty="0">
                <a:solidFill>
                  <a:srgbClr val="2C2885"/>
                </a:solidFill>
              </a:rPr>
              <a:t>consentirà agli Studenti </a:t>
            </a:r>
            <a:r>
              <a:rPr lang="it-IT" b="1" dirty="0">
                <a:solidFill>
                  <a:srgbClr val="2C2885"/>
                </a:solidFill>
              </a:rPr>
              <a:t>immatricolati </a:t>
            </a:r>
            <a:r>
              <a:rPr lang="it-IT" dirty="0">
                <a:solidFill>
                  <a:srgbClr val="2C2885"/>
                </a:solidFill>
              </a:rPr>
              <a:t>e</a:t>
            </a:r>
            <a:r>
              <a:rPr lang="it-IT" b="1" dirty="0">
                <a:solidFill>
                  <a:srgbClr val="2C2885"/>
                </a:solidFill>
              </a:rPr>
              <a:t> </a:t>
            </a:r>
            <a:r>
              <a:rPr lang="it-IT" b="1" dirty="0" err="1">
                <a:solidFill>
                  <a:srgbClr val="2C2885"/>
                </a:solidFill>
              </a:rPr>
              <a:t>immatricolandi</a:t>
            </a:r>
            <a:r>
              <a:rPr lang="it-IT" b="1" dirty="0">
                <a:solidFill>
                  <a:srgbClr val="2C2885"/>
                </a:solidFill>
              </a:rPr>
              <a:t> </a:t>
            </a:r>
            <a:r>
              <a:rPr lang="it-IT" dirty="0">
                <a:solidFill>
                  <a:srgbClr val="2C2885"/>
                </a:solidFill>
              </a:rPr>
              <a:t>la prenotazione del posto in aula in accordo con il limite di capienza prescritto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9EF5721-C5C1-4551-A9B0-F11DB361CB91}"/>
              </a:ext>
            </a:extLst>
          </p:cNvPr>
          <p:cNvCxnSpPr/>
          <p:nvPr/>
        </p:nvCxnSpPr>
        <p:spPr>
          <a:xfrm>
            <a:off x="2854789" y="855407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03EDBBE1-2F81-4889-9621-AD96FF146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4" y="6366909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DBA2112-800D-F44E-8080-11A8D6533CB5}"/>
              </a:ext>
            </a:extLst>
          </p:cNvPr>
          <p:cNvSpPr txBox="1">
            <a:spLocks/>
          </p:cNvSpPr>
          <p:nvPr/>
        </p:nvSpPr>
        <p:spPr>
          <a:xfrm>
            <a:off x="2713698" y="70914"/>
            <a:ext cx="6764592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Sito Docente UNINA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CB6472-D9C0-A548-A90E-5CBD17F0CABA}"/>
              </a:ext>
            </a:extLst>
          </p:cNvPr>
          <p:cNvSpPr txBox="1"/>
          <p:nvPr/>
        </p:nvSpPr>
        <p:spPr>
          <a:xfrm>
            <a:off x="391482" y="1691317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2C2885"/>
                </a:solidFill>
              </a:rPr>
              <a:t>Ogni Docente ha una pagina web su cui vengono pubblicate le informazioni relative ai Corsi di cui è titolare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A7AA01-8CB2-E54B-8662-184D86794EE3}"/>
              </a:ext>
            </a:extLst>
          </p:cNvPr>
          <p:cNvSpPr txBox="1"/>
          <p:nvPr/>
        </p:nvSpPr>
        <p:spPr>
          <a:xfrm>
            <a:off x="391482" y="2230814"/>
            <a:ext cx="114090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sito Docenti è raggiungibile al link: </a:t>
            </a:r>
            <a:r>
              <a:rPr lang="it-IT" dirty="0">
                <a:hlinkClick r:id="rId2"/>
              </a:rPr>
              <a:t>https://www.docenti.unina.it</a:t>
            </a:r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00DBD42-DC31-E043-A839-1AD4A244E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877" y="3108165"/>
            <a:ext cx="5338234" cy="15807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C9F927-8D43-4EE5-BEAB-4F09853A1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9BBD1C-4A14-411F-8241-59D2E1CE1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800" y="0"/>
            <a:ext cx="1727200" cy="11684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8F18DB8-F928-4025-ADF7-773753207B12}"/>
              </a:ext>
            </a:extLst>
          </p:cNvPr>
          <p:cNvCxnSpPr/>
          <p:nvPr/>
        </p:nvCxnSpPr>
        <p:spPr>
          <a:xfrm>
            <a:off x="2930011" y="756034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2B2855-9CDC-45D8-A1AD-D6522F2218EF}"/>
              </a:ext>
            </a:extLst>
          </p:cNvPr>
          <p:cNvSpPr txBox="1"/>
          <p:nvPr/>
        </p:nvSpPr>
        <p:spPr>
          <a:xfrm>
            <a:off x="391482" y="4963001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Gli Studenti possono iscriversi ai Corsi impartiti dal Docente di interesse per ottenere l’accesso al </a:t>
            </a:r>
            <a:r>
              <a:rPr lang="it-IT" b="1" dirty="0"/>
              <a:t>materiale riservato </a:t>
            </a:r>
            <a:r>
              <a:rPr lang="it-IT" dirty="0"/>
              <a:t>messo loro a disposizione e per ricevere </a:t>
            </a:r>
            <a:r>
              <a:rPr lang="it-IT" b="1" dirty="0"/>
              <a:t>e-mail</a:t>
            </a:r>
            <a:r>
              <a:rPr lang="it-IT" dirty="0"/>
              <a:t> direttamente dal Docente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DFFC48-1B7E-4575-84BF-BF19BF0C4FC0}"/>
              </a:ext>
            </a:extLst>
          </p:cNvPr>
          <p:cNvSpPr txBox="1"/>
          <p:nvPr/>
        </p:nvSpPr>
        <p:spPr>
          <a:xfrm>
            <a:off x="391482" y="5798324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Avvisi pubblici sono disponibili nella </a:t>
            </a:r>
            <a:r>
              <a:rPr lang="it-IT" b="1" dirty="0">
                <a:solidFill>
                  <a:schemeClr val="accent2"/>
                </a:solidFill>
              </a:rPr>
              <a:t>Bacheca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B0A7E06-459F-40F5-BEDC-BE156BF35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424" y="6366909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DBA2112-800D-F44E-8080-11A8D6533CB5}"/>
              </a:ext>
            </a:extLst>
          </p:cNvPr>
          <p:cNvSpPr txBox="1">
            <a:spLocks/>
          </p:cNvSpPr>
          <p:nvPr/>
        </p:nvSpPr>
        <p:spPr>
          <a:xfrm>
            <a:off x="210767" y="44142"/>
            <a:ext cx="11593484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piattaforma per lezioni a distanza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CB6472-D9C0-A548-A90E-5CBD17F0CABA}"/>
              </a:ext>
            </a:extLst>
          </p:cNvPr>
          <p:cNvSpPr txBox="1"/>
          <p:nvPr/>
        </p:nvSpPr>
        <p:spPr>
          <a:xfrm>
            <a:off x="391483" y="1312836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piattaforma utilizzata per la trasmissione delle lezioni a distanza è MS-Teams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810281-04EE-4B4F-8F55-1E230D16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35" y="1729844"/>
            <a:ext cx="3036575" cy="9915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5CD784-8E86-449A-A2C8-C1F6998F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6193BD-6A7D-4C23-9D97-51D01FBB8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800" y="0"/>
            <a:ext cx="1727200" cy="11684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EAB24C6-9F01-484A-8F3A-50A982E740F7}"/>
              </a:ext>
            </a:extLst>
          </p:cNvPr>
          <p:cNvCxnSpPr/>
          <p:nvPr/>
        </p:nvCxnSpPr>
        <p:spPr>
          <a:xfrm>
            <a:off x="2930011" y="756034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D0FBB1-F0AA-4A57-8F5C-7BD08B83F8F3}"/>
              </a:ext>
            </a:extLst>
          </p:cNvPr>
          <p:cNvSpPr txBox="1"/>
          <p:nvPr/>
        </p:nvSpPr>
        <p:spPr>
          <a:xfrm>
            <a:off x="371819" y="2792913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Le informazioni per accedere al Team di ciascun insegnamento saranno rese disponibili dal Docente sulla propria pagina web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E5DA78-5BDF-4CE9-B476-C12FA41990D5}"/>
              </a:ext>
            </a:extLst>
          </p:cNvPr>
          <p:cNvSpPr txBox="1"/>
          <p:nvPr/>
        </p:nvSpPr>
        <p:spPr>
          <a:xfrm>
            <a:off x="371818" y="3486920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link al Team sarà caricato sulla piattaforma per le prenotazioni delle lezioni in presenza, e l’associazione potrà avvenire all’atto della prenotazione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3D3282-21BC-481D-AD6C-B4D71DA6C358}"/>
              </a:ext>
            </a:extLst>
          </p:cNvPr>
          <p:cNvSpPr txBox="1"/>
          <p:nvPr/>
        </p:nvSpPr>
        <p:spPr>
          <a:xfrm>
            <a:off x="371817" y="4183333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Gli Studenti sono invitati a consultare la propria email istituzionale (studenti.unina.it) alla quale saranno inviate le comunicazioni ufficiali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481177-BCC2-4340-927C-FB9000E09316}"/>
              </a:ext>
            </a:extLst>
          </p:cNvPr>
          <p:cNvSpPr txBox="1"/>
          <p:nvPr/>
        </p:nvSpPr>
        <p:spPr>
          <a:xfrm>
            <a:off x="371816" y="4986325"/>
            <a:ext cx="114090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Gli Studenti </a:t>
            </a:r>
            <a:r>
              <a:rPr lang="it-IT" b="1" dirty="0" err="1"/>
              <a:t>immatricolandi</a:t>
            </a:r>
            <a:r>
              <a:rPr lang="it-IT" b="1" dirty="0"/>
              <a:t> </a:t>
            </a:r>
            <a:r>
              <a:rPr lang="it-IT" dirty="0"/>
              <a:t>che non hanno ancora perfezionato l’immatricolazione potranno accedere al </a:t>
            </a:r>
            <a:r>
              <a:rPr lang="it-IT" dirty="0">
                <a:solidFill>
                  <a:schemeClr val="accent2"/>
                </a:solidFill>
              </a:rPr>
              <a:t>sistema di prenotazione</a:t>
            </a:r>
            <a:r>
              <a:rPr lang="it-IT" dirty="0"/>
              <a:t> tramite </a:t>
            </a:r>
            <a:r>
              <a:rPr lang="it-IT" b="1" dirty="0"/>
              <a:t>SPID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2234D4-6B67-4DE2-B0E6-DA5983129543}"/>
              </a:ext>
            </a:extLst>
          </p:cNvPr>
          <p:cNvSpPr txBox="1"/>
          <p:nvPr/>
        </p:nvSpPr>
        <p:spPr>
          <a:xfrm>
            <a:off x="1" y="5789317"/>
            <a:ext cx="121919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egistrazioni delle lezioni non autorizzate dal Docente attraverso la piattaforma TEAMS, o qualsiasi altro mezzo, rappresentano una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violazione sanzionabile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provvedimenti disciplinari come previsto dal Regolamento Didattico di Ateneo</a:t>
            </a:r>
            <a:endParaRPr lang="it-IT" dirty="0"/>
          </a:p>
        </p:txBody>
      </p:sp>
      <p:sp>
        <p:nvSpPr>
          <p:cNvPr id="15" name="Callout: linea con bordo e barra in risalto 14">
            <a:extLst>
              <a:ext uri="{FF2B5EF4-FFF2-40B4-BE49-F238E27FC236}">
                <a16:creationId xmlns:a16="http://schemas.microsoft.com/office/drawing/2014/main" id="{8108C844-9F97-482C-B4B5-8451D6DF14C1}"/>
              </a:ext>
            </a:extLst>
          </p:cNvPr>
          <p:cNvSpPr/>
          <p:nvPr/>
        </p:nvSpPr>
        <p:spPr>
          <a:xfrm>
            <a:off x="6558116" y="2042217"/>
            <a:ext cx="4925962" cy="461665"/>
          </a:xfrm>
          <a:prstGeom prst="accentBorderCallout1">
            <a:avLst>
              <a:gd name="adj1" fmla="val 47730"/>
              <a:gd name="adj2" fmla="val -2498"/>
              <a:gd name="adj3" fmla="val 49617"/>
              <a:gd name="adj4" fmla="val -26296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Informazioni per scaricare ed utilizzare MS-teams sono disponibili al link</a:t>
            </a:r>
            <a:r>
              <a:rPr lang="it-IT" sz="1200" dirty="0">
                <a:solidFill>
                  <a:schemeClr val="tx1"/>
                </a:solidFill>
              </a:rPr>
              <a:t>: </a:t>
            </a:r>
            <a:r>
              <a:rPr lang="it-IT" sz="1200" dirty="0">
                <a:solidFill>
                  <a:schemeClr val="tx1"/>
                </a:solidFill>
                <a:hlinkClick r:id="rId5"/>
              </a:rPr>
              <a:t>https://softwaresso.unina.it/teams/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D3F4E11-D0B4-4F09-ACE6-B42BD9719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424" y="6366909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181789-4D0A-4136-8227-69F974702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5"/>
          <a:stretch/>
        </p:blipFill>
        <p:spPr>
          <a:xfrm>
            <a:off x="2800964" y="1772548"/>
            <a:ext cx="6461022" cy="358389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4DC71DA-BEA2-4A7C-880D-3EA94695FD71}"/>
              </a:ext>
            </a:extLst>
          </p:cNvPr>
          <p:cNvSpPr txBox="1">
            <a:spLocks/>
          </p:cNvSpPr>
          <p:nvPr/>
        </p:nvSpPr>
        <p:spPr>
          <a:xfrm>
            <a:off x="210767" y="44142"/>
            <a:ext cx="11593484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prenotazione del posto in aula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CF553A-967A-4D93-9B47-3D0503BE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3BD588-FE11-4005-B9A8-8DBAE5D00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800" y="0"/>
            <a:ext cx="1727200" cy="11684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FDFFD1-8DB5-4653-A064-32ABCE1C76FF}"/>
              </a:ext>
            </a:extLst>
          </p:cNvPr>
          <p:cNvCxnSpPr/>
          <p:nvPr/>
        </p:nvCxnSpPr>
        <p:spPr>
          <a:xfrm>
            <a:off x="2930011" y="756034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94011453-106B-48E0-BF81-B26747CD5C18}"/>
              </a:ext>
            </a:extLst>
          </p:cNvPr>
          <p:cNvSpPr/>
          <p:nvPr/>
        </p:nvSpPr>
        <p:spPr>
          <a:xfrm>
            <a:off x="541866" y="1319130"/>
            <a:ext cx="111082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solidFill>
                  <a:srgbClr val="555555"/>
                </a:solidFill>
                <a:latin typeface="inherit"/>
              </a:rPr>
              <a:t>La prenotazione del posto in aula, sale studio, biblioteche e laboratori avviene attraverso la piattaforma </a:t>
            </a:r>
            <a:r>
              <a:rPr lang="it-IT" dirty="0" err="1">
                <a:solidFill>
                  <a:srgbClr val="555555"/>
                </a:solidFill>
                <a:latin typeface="inherit"/>
              </a:rPr>
              <a:t>GoIn</a:t>
            </a:r>
            <a:r>
              <a:rPr lang="it-IT" dirty="0">
                <a:solidFill>
                  <a:srgbClr val="555555"/>
                </a:solidFill>
                <a:latin typeface="inherit"/>
              </a:rPr>
              <a:t> </a:t>
            </a:r>
            <a:r>
              <a:rPr lang="it-IT" dirty="0" err="1">
                <a:solidFill>
                  <a:srgbClr val="555555"/>
                </a:solidFill>
                <a:latin typeface="inherit"/>
              </a:rPr>
              <a:t>Student</a:t>
            </a:r>
            <a:endParaRPr lang="it-IT" dirty="0">
              <a:solidFill>
                <a:srgbClr val="555555"/>
              </a:solidFill>
              <a:latin typeface="inherit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E60E5AC-745B-4294-B214-017020148BA1}"/>
              </a:ext>
            </a:extLst>
          </p:cNvPr>
          <p:cNvSpPr/>
          <p:nvPr/>
        </p:nvSpPr>
        <p:spPr>
          <a:xfrm>
            <a:off x="453375" y="5487700"/>
            <a:ext cx="11108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solidFill>
                  <a:srgbClr val="555555"/>
                </a:solidFill>
                <a:latin typeface="inherit"/>
              </a:rPr>
              <a:t>Si accede alla piattaforma </a:t>
            </a:r>
            <a:r>
              <a:rPr lang="it-IT" dirty="0" err="1">
                <a:solidFill>
                  <a:srgbClr val="555555"/>
                </a:solidFill>
                <a:latin typeface="inherit"/>
              </a:rPr>
              <a:t>GoIn</a:t>
            </a:r>
            <a:r>
              <a:rPr lang="it-IT" dirty="0">
                <a:solidFill>
                  <a:srgbClr val="555555"/>
                </a:solidFill>
                <a:latin typeface="inherit"/>
              </a:rPr>
              <a:t> all’indirizzo: </a:t>
            </a:r>
            <a:r>
              <a:rPr lang="it-IT" dirty="0">
                <a:solidFill>
                  <a:srgbClr val="555555"/>
                </a:solidFill>
                <a:latin typeface="inherit"/>
                <a:hlinkClick r:id="rId5"/>
              </a:rPr>
              <a:t>https://goinstudent.unina.it/</a:t>
            </a:r>
            <a:r>
              <a:rPr lang="it-IT" dirty="0">
                <a:solidFill>
                  <a:srgbClr val="555555"/>
                </a:solidFill>
                <a:latin typeface="inherit"/>
              </a:rPr>
              <a:t>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11060A7-4DC5-4655-AF14-997806ECA107}"/>
              </a:ext>
            </a:extLst>
          </p:cNvPr>
          <p:cNvSpPr/>
          <p:nvPr/>
        </p:nvSpPr>
        <p:spPr>
          <a:xfrm>
            <a:off x="541866" y="6024048"/>
            <a:ext cx="11108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b="1" dirty="0">
                <a:solidFill>
                  <a:srgbClr val="555555"/>
                </a:solidFill>
                <a:latin typeface="inherit"/>
              </a:rPr>
              <a:t>L’accesso è consentito agli immatricolati e agli </a:t>
            </a:r>
            <a:r>
              <a:rPr lang="it-IT" b="1" dirty="0" err="1">
                <a:solidFill>
                  <a:srgbClr val="555555"/>
                </a:solidFill>
                <a:latin typeface="inherit"/>
              </a:rPr>
              <a:t>immatricolandi</a:t>
            </a:r>
            <a:endParaRPr lang="it-IT" b="1" dirty="0">
              <a:solidFill>
                <a:srgbClr val="555555"/>
              </a:solidFill>
              <a:latin typeface="inherit"/>
            </a:endParaRPr>
          </a:p>
        </p:txBody>
      </p:sp>
      <p:sp>
        <p:nvSpPr>
          <p:cNvPr id="12" name="Callout: linea con bordo e barra in risalto 11">
            <a:extLst>
              <a:ext uri="{FF2B5EF4-FFF2-40B4-BE49-F238E27FC236}">
                <a16:creationId xmlns:a16="http://schemas.microsoft.com/office/drawing/2014/main" id="{03466937-4319-44BA-A4FE-C2624B6B3ED8}"/>
              </a:ext>
            </a:extLst>
          </p:cNvPr>
          <p:cNvSpPr/>
          <p:nvPr/>
        </p:nvSpPr>
        <p:spPr>
          <a:xfrm>
            <a:off x="1105503" y="4142984"/>
            <a:ext cx="2434110" cy="307777"/>
          </a:xfrm>
          <a:prstGeom prst="accentBorderCallout1">
            <a:avLst>
              <a:gd name="adj1" fmla="val 28258"/>
              <a:gd name="adj2" fmla="val 102753"/>
              <a:gd name="adj3" fmla="val 204908"/>
              <a:gd name="adj4" fmla="val 15447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b="1" dirty="0">
                <a:solidFill>
                  <a:srgbClr val="555555"/>
                </a:solidFill>
                <a:latin typeface="inherit"/>
              </a:rPr>
              <a:t>Accesso IMMATRICOLATI</a:t>
            </a:r>
            <a:endParaRPr lang="it-IT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llout: linea con bordo e barra in risalto 12">
            <a:extLst>
              <a:ext uri="{FF2B5EF4-FFF2-40B4-BE49-F238E27FC236}">
                <a16:creationId xmlns:a16="http://schemas.microsoft.com/office/drawing/2014/main" id="{84DD3E3C-96DF-4C60-93E6-563B02DFCF2F}"/>
              </a:ext>
            </a:extLst>
          </p:cNvPr>
          <p:cNvSpPr/>
          <p:nvPr/>
        </p:nvSpPr>
        <p:spPr>
          <a:xfrm>
            <a:off x="8786135" y="4142984"/>
            <a:ext cx="2434110" cy="307777"/>
          </a:xfrm>
          <a:prstGeom prst="accentBorderCallout1">
            <a:avLst>
              <a:gd name="adj1" fmla="val 24993"/>
              <a:gd name="adj2" fmla="val -3340"/>
              <a:gd name="adj3" fmla="val 209332"/>
              <a:gd name="adj4" fmla="val -55145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b="1" dirty="0">
                <a:solidFill>
                  <a:srgbClr val="555555"/>
                </a:solidFill>
                <a:latin typeface="inherit"/>
              </a:rPr>
              <a:t>Accesso IMMATRICOLANDI</a:t>
            </a:r>
            <a:endParaRPr lang="it-IT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1ACC078-5CCF-4113-B1B2-D7B733682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424" y="6366909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378D2E-7B1E-4A14-AEF0-D3E2E5F76728}"/>
              </a:ext>
            </a:extLst>
          </p:cNvPr>
          <p:cNvSpPr txBox="1"/>
          <p:nvPr/>
        </p:nvSpPr>
        <p:spPr>
          <a:xfrm>
            <a:off x="391473" y="4905781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L’applicazione valuterà la disponibilità in base all’affollamento delle aule per le lezioni selezionate, e nel caso in cui il posto sia disponibile provvederà ad effettuare la prenotazione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5115C47-D88D-8840-B829-CAD588711675}"/>
              </a:ext>
            </a:extLst>
          </p:cNvPr>
          <p:cNvSpPr txBox="1">
            <a:spLocks/>
          </p:cNvSpPr>
          <p:nvPr/>
        </p:nvSpPr>
        <p:spPr>
          <a:xfrm>
            <a:off x="7206" y="1397635"/>
            <a:ext cx="12192000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/>
              <a:t>GO-IN </a:t>
            </a:r>
            <a:r>
              <a:rPr lang="it-IT" sz="1800" b="1" dirty="0" err="1"/>
              <a:t>Student</a:t>
            </a:r>
            <a:r>
              <a:rPr lang="it-IT" sz="1800" b="1" dirty="0"/>
              <a:t> è un sistema per la gestione degli accessi in aula in sicurezza</a:t>
            </a:r>
            <a:endParaRPr lang="it-IT" sz="1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A96D44-8BB5-3B44-9D74-3CB55B0AC7E9}"/>
              </a:ext>
            </a:extLst>
          </p:cNvPr>
          <p:cNvSpPr txBox="1"/>
          <p:nvPr/>
        </p:nvSpPr>
        <p:spPr>
          <a:xfrm>
            <a:off x="302995" y="2127922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Consente agli Studenti di prenotare la lezione in presenza in base alla capienza consentita per ogni aula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B37449-BC43-9E41-9DDE-59FA87749765}"/>
              </a:ext>
            </a:extLst>
          </p:cNvPr>
          <p:cNvSpPr txBox="1"/>
          <p:nvPr/>
        </p:nvSpPr>
        <p:spPr>
          <a:xfrm>
            <a:off x="391473" y="2816880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modulo consente la prenotazione in presenza delle lezioni per la settimana successiva a quella corrente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0790AF-3AB1-4E48-BAC1-239BBE08BB86}"/>
              </a:ext>
            </a:extLst>
          </p:cNvPr>
          <p:cNvSpPr txBox="1"/>
          <p:nvPr/>
        </p:nvSpPr>
        <p:spPr>
          <a:xfrm>
            <a:off x="391473" y="3479708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Effettuato l’accesso, dopo aver selezionato il Dipartimento, il Corso di Studi, l’Anno di corso e l’Insegnamento è possibile visualizzare l’orario delle lezioni selezionando il tasto </a:t>
            </a:r>
            <a:r>
              <a:rPr lang="it-IT" dirty="0">
                <a:solidFill>
                  <a:schemeClr val="accent2"/>
                </a:solidFill>
              </a:rPr>
              <a:t>Mostra Orario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A8E02-2CF8-0E41-8FA7-583AA40C1196}"/>
              </a:ext>
            </a:extLst>
          </p:cNvPr>
          <p:cNvSpPr txBox="1"/>
          <p:nvPr/>
        </p:nvSpPr>
        <p:spPr>
          <a:xfrm>
            <a:off x="391473" y="5664816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Nel caso non siano disponibili posti, l’applicazione provvederà ad informare lo Studente tramite un pop-up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0EB5162-0F9B-4B1C-B87F-FFDB478FEF43}"/>
              </a:ext>
            </a:extLst>
          </p:cNvPr>
          <p:cNvSpPr txBox="1">
            <a:spLocks/>
          </p:cNvSpPr>
          <p:nvPr/>
        </p:nvSpPr>
        <p:spPr>
          <a:xfrm>
            <a:off x="210767" y="44142"/>
            <a:ext cx="11593484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prenotazione del posto in aula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0009BD8-0621-4A2E-960B-4A6C15EF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19700DD-30C4-4DFC-8404-A6E3DB71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0" y="0"/>
            <a:ext cx="1727200" cy="1168400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C38379C-607A-40BE-B6F2-8E6CDECD0919}"/>
              </a:ext>
            </a:extLst>
          </p:cNvPr>
          <p:cNvCxnSpPr/>
          <p:nvPr/>
        </p:nvCxnSpPr>
        <p:spPr>
          <a:xfrm>
            <a:off x="2930011" y="756034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E41FEC0-9824-4D67-A550-1513459E98E6}"/>
              </a:ext>
            </a:extLst>
          </p:cNvPr>
          <p:cNvSpPr txBox="1"/>
          <p:nvPr/>
        </p:nvSpPr>
        <p:spPr>
          <a:xfrm>
            <a:off x="391473" y="4239079"/>
            <a:ext cx="114090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Selezionate uno o più lezioni si può procedere alla prenotazione selezionando il tasto </a:t>
            </a:r>
            <a:r>
              <a:rPr lang="it-IT" dirty="0">
                <a:solidFill>
                  <a:schemeClr val="accent2"/>
                </a:solidFill>
              </a:rPr>
              <a:t>Prenota</a:t>
            </a:r>
            <a:r>
              <a:rPr lang="it-IT" dirty="0"/>
              <a:t> in fondo alla lista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28BC579-2BFC-4E3B-B93D-83F3A88BE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4" y="6366909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432A17-7F33-4786-BDB0-83A2063F93A1}"/>
              </a:ext>
            </a:extLst>
          </p:cNvPr>
          <p:cNvSpPr txBox="1"/>
          <p:nvPr/>
        </p:nvSpPr>
        <p:spPr>
          <a:xfrm>
            <a:off x="395219" y="2760620"/>
            <a:ext cx="113586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Al termine del processo di prenotazione, il sistema provvederà ad inviare una </a:t>
            </a:r>
            <a:r>
              <a:rPr lang="it-IT" b="1" dirty="0"/>
              <a:t>email</a:t>
            </a:r>
            <a:r>
              <a:rPr lang="it-IT" dirty="0"/>
              <a:t> con il riepilogo delle prenotazioni effettuate nella giornata ed email di iscrizione al Team del Corso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9A349A-95BB-7A46-B621-6B46DC58AA6D}"/>
              </a:ext>
            </a:extLst>
          </p:cNvPr>
          <p:cNvSpPr txBox="1"/>
          <p:nvPr/>
        </p:nvSpPr>
        <p:spPr>
          <a:xfrm>
            <a:off x="395224" y="1287573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Nel caso in cui la prenotazione richiesta non possa essere confermata, il sistema provvederà ad effettuare una prenotazione in presenza per la stessa lezione nella </a:t>
            </a:r>
            <a:r>
              <a:rPr lang="it-IT" b="1" dirty="0"/>
              <a:t>settimana successiva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6B41F5-B2EF-284F-AFE9-04F5AFF3FCA8}"/>
              </a:ext>
            </a:extLst>
          </p:cNvPr>
          <p:cNvSpPr txBox="1"/>
          <p:nvPr/>
        </p:nvSpPr>
        <p:spPr>
          <a:xfrm>
            <a:off x="395224" y="2036006"/>
            <a:ext cx="1140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Ogni Studente viene, in ogni caso, aggiunto al </a:t>
            </a:r>
            <a:r>
              <a:rPr lang="it-IT" b="1" dirty="0"/>
              <a:t>gruppo di MS-Teams </a:t>
            </a:r>
            <a:r>
              <a:rPr lang="it-IT" dirty="0"/>
              <a:t>relativo ad ogni Insegnamento per cui effettua una prenotazione, indipendentemente dall’esito della prenotazione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D94787-30F0-6A45-84AA-129A3BA88AFE}"/>
              </a:ext>
            </a:extLst>
          </p:cNvPr>
          <p:cNvSpPr txBox="1"/>
          <p:nvPr/>
        </p:nvSpPr>
        <p:spPr>
          <a:xfrm>
            <a:off x="395219" y="4237167"/>
            <a:ext cx="113586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Lo Studente ha anche a disposizione una pagina con lo </a:t>
            </a:r>
            <a:r>
              <a:rPr lang="it-IT" b="1" dirty="0"/>
              <a:t>storico delle prenotazioni </a:t>
            </a:r>
            <a:r>
              <a:rPr lang="it-IT" dirty="0"/>
              <a:t>che fornisce il quadro settimanale di tutte le lezioni prenotate e la possibilità di esportare le relative informazioni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84B6E9-9256-EA4F-BA02-3827951E4A89}"/>
              </a:ext>
            </a:extLst>
          </p:cNvPr>
          <p:cNvSpPr txBox="1"/>
          <p:nvPr/>
        </p:nvSpPr>
        <p:spPr>
          <a:xfrm>
            <a:off x="1" y="4981537"/>
            <a:ext cx="1219199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In assenza di prenotazione, </a:t>
            </a:r>
            <a:r>
              <a:rPr lang="it-IT" b="1" dirty="0"/>
              <a:t>NON</a:t>
            </a:r>
            <a:r>
              <a:rPr lang="it-IT" dirty="0"/>
              <a:t> è consentito l’accesso alle aule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C115520-14F5-41DA-AF3D-98335B6EDA30}"/>
              </a:ext>
            </a:extLst>
          </p:cNvPr>
          <p:cNvSpPr txBox="1">
            <a:spLocks/>
          </p:cNvSpPr>
          <p:nvPr/>
        </p:nvSpPr>
        <p:spPr>
          <a:xfrm>
            <a:off x="210767" y="44142"/>
            <a:ext cx="11593484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prenotazione del posto in aula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1F78609-9D9C-4E1A-948B-5C2619BD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7"/>
            <a:ext cx="1701800" cy="1193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B6C9DA9-8351-4D29-8581-7750369E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0" y="0"/>
            <a:ext cx="1727200" cy="1168400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E4C1F4F-AC20-4854-B2E2-4ED11DF972FF}"/>
              </a:ext>
            </a:extLst>
          </p:cNvPr>
          <p:cNvCxnSpPr/>
          <p:nvPr/>
        </p:nvCxnSpPr>
        <p:spPr>
          <a:xfrm>
            <a:off x="2930011" y="756034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1B240A-1336-429A-859D-CB345B8B1517}"/>
              </a:ext>
            </a:extLst>
          </p:cNvPr>
          <p:cNvSpPr txBox="1"/>
          <p:nvPr/>
        </p:nvSpPr>
        <p:spPr>
          <a:xfrm>
            <a:off x="-2" y="5448908"/>
            <a:ext cx="121919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Nell’effettuare la prenotazione, lo Studente dichiara di essere a conoscenza del fato che, per l’accesso alle strutture d’Ateneo, è obbligatorio il possesso</a:t>
            </a:r>
            <a:r>
              <a:rPr lang="it-IT" dirty="0">
                <a:solidFill>
                  <a:srgbClr val="555555"/>
                </a:solidFill>
                <a:latin typeface="inherit"/>
              </a:rPr>
              <a:t> </a:t>
            </a:r>
            <a:r>
              <a:rPr lang="it-IT" b="1" dirty="0">
                <a:solidFill>
                  <a:srgbClr val="555555"/>
                </a:solidFill>
                <a:latin typeface="inherit"/>
              </a:rPr>
              <a:t>di una delle Certificazioni verdi COVID-19 – Green Pass o di certificazione di esenzione rilasciata dalle competenti Autorità sanitarie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B3400E-3887-4C30-8E65-8CE41A55946A}"/>
              </a:ext>
            </a:extLst>
          </p:cNvPr>
          <p:cNvSpPr txBox="1"/>
          <p:nvPr/>
        </p:nvSpPr>
        <p:spPr>
          <a:xfrm>
            <a:off x="395219" y="3504738"/>
            <a:ext cx="113586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L’indirizzo email cui saranno inviate le informazioni sarà l’indirizzo istituzionale per gli </a:t>
            </a:r>
            <a:r>
              <a:rPr lang="it-IT" b="1" dirty="0"/>
              <a:t>immatricolati</a:t>
            </a:r>
            <a:r>
              <a:rPr lang="it-IT" dirty="0"/>
              <a:t> che accedono con le credenziali d’Ateneo, l’indirizzo associato a SPID per gli </a:t>
            </a:r>
            <a:r>
              <a:rPr lang="it-IT" b="1" dirty="0" err="1"/>
              <a:t>immatricolandi</a:t>
            </a:r>
            <a:endParaRPr lang="it-IT" b="1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46C4CAC-506F-48FA-AA9B-B4A8A9950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4" y="6388174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E1A00F4-B45C-4BB8-B104-0FA04289F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8"/>
          <a:stretch/>
        </p:blipFill>
        <p:spPr>
          <a:xfrm>
            <a:off x="2650756" y="2500055"/>
            <a:ext cx="6680056" cy="420064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4DC71DA-BEA2-4A7C-880D-3EA94695FD71}"/>
              </a:ext>
            </a:extLst>
          </p:cNvPr>
          <p:cNvSpPr txBox="1">
            <a:spLocks/>
          </p:cNvSpPr>
          <p:nvPr/>
        </p:nvSpPr>
        <p:spPr>
          <a:xfrm>
            <a:off x="210767" y="44142"/>
            <a:ext cx="11593484" cy="63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 prenotazione del posto in aula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CF553A-967A-4D93-9B47-3D0503BE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2"/>
            <a:ext cx="1701800" cy="1193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3BD588-FE11-4005-B9A8-8DBAE5D00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800" y="-21265"/>
            <a:ext cx="1727200" cy="11684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1FDFFD1-8DB5-4653-A064-32ABCE1C76FF}"/>
              </a:ext>
            </a:extLst>
          </p:cNvPr>
          <p:cNvCxnSpPr/>
          <p:nvPr/>
        </p:nvCxnSpPr>
        <p:spPr>
          <a:xfrm>
            <a:off x="2930011" y="756034"/>
            <a:ext cx="63319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94011453-106B-48E0-BF81-B26747CD5C18}"/>
              </a:ext>
            </a:extLst>
          </p:cNvPr>
          <p:cNvSpPr/>
          <p:nvPr/>
        </p:nvSpPr>
        <p:spPr>
          <a:xfrm>
            <a:off x="541866" y="1319130"/>
            <a:ext cx="111082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solidFill>
                  <a:srgbClr val="555555"/>
                </a:solidFill>
                <a:latin typeface="inherit"/>
              </a:rPr>
              <a:t>Guide per l’utilizzo di </a:t>
            </a:r>
            <a:r>
              <a:rPr lang="it-IT" dirty="0" err="1">
                <a:solidFill>
                  <a:srgbClr val="555555"/>
                </a:solidFill>
                <a:latin typeface="inherit"/>
              </a:rPr>
              <a:t>GoIn</a:t>
            </a:r>
            <a:endParaRPr lang="it-IT" dirty="0">
              <a:solidFill>
                <a:srgbClr val="555555"/>
              </a:solidFill>
              <a:latin typeface="inheri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11060A7-4DC5-4655-AF14-997806ECA107}"/>
              </a:ext>
            </a:extLst>
          </p:cNvPr>
          <p:cNvSpPr/>
          <p:nvPr/>
        </p:nvSpPr>
        <p:spPr>
          <a:xfrm>
            <a:off x="541866" y="1957120"/>
            <a:ext cx="11108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solidFill>
                  <a:srgbClr val="555555"/>
                </a:solidFill>
                <a:latin typeface="inherit"/>
              </a:rPr>
              <a:t>Nella pagina di accesso a </a:t>
            </a:r>
            <a:r>
              <a:rPr lang="it-IT" b="1" dirty="0" err="1">
                <a:solidFill>
                  <a:srgbClr val="555555"/>
                </a:solidFill>
                <a:latin typeface="inherit"/>
              </a:rPr>
              <a:t>GoIn</a:t>
            </a:r>
            <a:r>
              <a:rPr lang="it-IT" b="1" dirty="0">
                <a:solidFill>
                  <a:srgbClr val="555555"/>
                </a:solidFill>
                <a:latin typeface="inherit"/>
              </a:rPr>
              <a:t> </a:t>
            </a:r>
            <a:r>
              <a:rPr lang="it-IT" b="1" dirty="0" err="1">
                <a:solidFill>
                  <a:srgbClr val="555555"/>
                </a:solidFill>
                <a:latin typeface="inherit"/>
              </a:rPr>
              <a:t>Student</a:t>
            </a:r>
            <a:r>
              <a:rPr lang="it-IT" b="1" dirty="0">
                <a:solidFill>
                  <a:srgbClr val="555555"/>
                </a:solidFill>
                <a:latin typeface="inherit"/>
              </a:rPr>
              <a:t> </a:t>
            </a:r>
            <a:r>
              <a:rPr lang="it-IT" dirty="0">
                <a:solidFill>
                  <a:srgbClr val="555555"/>
                </a:solidFill>
                <a:latin typeface="inherit"/>
              </a:rPr>
              <a:t>sono disponibili le guide d’uso</a:t>
            </a:r>
          </a:p>
        </p:txBody>
      </p:sp>
      <p:sp>
        <p:nvSpPr>
          <p:cNvPr id="12" name="Callout: linea con bordo e barra in risalto 11">
            <a:extLst>
              <a:ext uri="{FF2B5EF4-FFF2-40B4-BE49-F238E27FC236}">
                <a16:creationId xmlns:a16="http://schemas.microsoft.com/office/drawing/2014/main" id="{03466937-4319-44BA-A4FE-C2624B6B3ED8}"/>
              </a:ext>
            </a:extLst>
          </p:cNvPr>
          <p:cNvSpPr/>
          <p:nvPr/>
        </p:nvSpPr>
        <p:spPr>
          <a:xfrm>
            <a:off x="484745" y="5231093"/>
            <a:ext cx="2434110" cy="307777"/>
          </a:xfrm>
          <a:prstGeom prst="accentBorderCallout1">
            <a:avLst>
              <a:gd name="adj1" fmla="val 28258"/>
              <a:gd name="adj2" fmla="val 102753"/>
              <a:gd name="adj3" fmla="val 380612"/>
              <a:gd name="adj4" fmla="val 152861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solidFill>
                  <a:srgbClr val="555555"/>
                </a:solidFill>
                <a:latin typeface="inherit"/>
              </a:rPr>
              <a:t>Guida IMMATRICOLATI</a:t>
            </a:r>
            <a:endParaRPr lang="it-IT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llout: linea con bordo e barra in risalto 12">
            <a:extLst>
              <a:ext uri="{FF2B5EF4-FFF2-40B4-BE49-F238E27FC236}">
                <a16:creationId xmlns:a16="http://schemas.microsoft.com/office/drawing/2014/main" id="{84DD3E3C-96DF-4C60-93E6-563B02DFCF2F}"/>
              </a:ext>
            </a:extLst>
          </p:cNvPr>
          <p:cNvSpPr/>
          <p:nvPr/>
        </p:nvSpPr>
        <p:spPr>
          <a:xfrm>
            <a:off x="9053869" y="5231093"/>
            <a:ext cx="2434110" cy="307777"/>
          </a:xfrm>
          <a:prstGeom prst="accentBorderCallout1">
            <a:avLst>
              <a:gd name="adj1" fmla="val 24993"/>
              <a:gd name="adj2" fmla="val -3340"/>
              <a:gd name="adj3" fmla="val 391425"/>
              <a:gd name="adj4" fmla="val -54741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t-IT" sz="1400" dirty="0">
                <a:solidFill>
                  <a:srgbClr val="555555"/>
                </a:solidFill>
                <a:latin typeface="inherit"/>
              </a:rPr>
              <a:t>Guida IMMATRICOLANDI</a:t>
            </a:r>
            <a:endParaRPr lang="it-IT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8403C-24E6-49E6-81BB-2086E32E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2C2885"/>
                </a:solidFill>
              </a:rPr>
              <a:t>Memorandum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809EC55-6E6B-4808-A8AD-276752686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5709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31B619E9-156E-4000-8C86-466E76567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877"/>
            <a:ext cx="1701800" cy="11938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CF6F1B6-05F8-4E45-91D0-CE9A6ABDC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4800" y="-21265"/>
            <a:ext cx="1727200" cy="11684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50B0DD39-A682-49CE-99EC-8127BCA26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424" y="6388174"/>
            <a:ext cx="3457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Memorandum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di funzionamento GO-IN Student e’ un sistema per la gestione degli accessi in aula in sicurezza  • Consente agli studenti di prenotare la lezione in presenza in base alla capienza consentita per ogni aula; •  Nel caso lo Studente non riesca a prenotare una lezione, il sistema prenoterà per la prima data disponibile.</dc:title>
  <dc:creator>Amadeus Amadeus</dc:creator>
  <cp:lastModifiedBy>PAOLA MOLINO</cp:lastModifiedBy>
  <cp:revision>107</cp:revision>
  <cp:lastPrinted>2021-09-12T14:38:41Z</cp:lastPrinted>
  <dcterms:created xsi:type="dcterms:W3CDTF">2020-09-24T01:39:51Z</dcterms:created>
  <dcterms:modified xsi:type="dcterms:W3CDTF">2021-09-26T19:14:32Z</dcterms:modified>
</cp:coreProperties>
</file>